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36"/>
  </p:notesMasterIdLst>
  <p:handoutMasterIdLst>
    <p:handoutMasterId r:id="rId37"/>
  </p:handoutMasterIdLst>
  <p:sldIdLst>
    <p:sldId id="256" r:id="rId5"/>
    <p:sldId id="331" r:id="rId6"/>
    <p:sldId id="332" r:id="rId7"/>
    <p:sldId id="286" r:id="rId8"/>
    <p:sldId id="257" r:id="rId9"/>
    <p:sldId id="258" r:id="rId10"/>
    <p:sldId id="259" r:id="rId11"/>
    <p:sldId id="330" r:id="rId12"/>
    <p:sldId id="261" r:id="rId13"/>
    <p:sldId id="262" r:id="rId14"/>
    <p:sldId id="264" r:id="rId15"/>
    <p:sldId id="263" r:id="rId16"/>
    <p:sldId id="266" r:id="rId17"/>
    <p:sldId id="265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1" r:id="rId32"/>
    <p:sldId id="283" r:id="rId33"/>
    <p:sldId id="28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256"/>
            <p14:sldId id="331"/>
            <p14:sldId id="332"/>
            <p14:sldId id="286"/>
            <p14:sldId id="257"/>
            <p14:sldId id="258"/>
            <p14:sldId id="259"/>
            <p14:sldId id="330"/>
            <p14:sldId id="261"/>
            <p14:sldId id="262"/>
            <p14:sldId id="264"/>
            <p14:sldId id="263"/>
            <p14:sldId id="266"/>
            <p14:sldId id="265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2"/>
            <p14:sldId id="280"/>
            <p14:sldId id="281"/>
            <p14:sldId id="283"/>
            <p14:sldId id="284"/>
            <p14:sldId id="285"/>
          </p14:sldIdLst>
        </p14:section>
        <p14:section name="Content Layouts" id="{9FAAE9DC-6B47-4489-8D39-F9B192C11667}">
          <p14:sldIdLst/>
        </p14:section>
        <p14:section name="Closing Slide" id="{43749174-0982-4D47-991C-15D33C33AAFE}">
          <p14:sldIdLst/>
        </p14:section>
        <p14:section name="Slide starters" id="{A9C746AC-6EA9-450E-BBE0-B0658637B2F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B3"/>
    <a:srgbClr val="D9D9D9"/>
    <a:srgbClr val="C25608"/>
    <a:srgbClr val="55565A"/>
    <a:srgbClr val="E1E2DF"/>
    <a:srgbClr val="008770"/>
    <a:srgbClr val="D0D0CE"/>
    <a:srgbClr val="B1B3B3"/>
    <a:srgbClr val="888B8D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60"/>
    <p:restoredTop sz="94705"/>
  </p:normalViewPr>
  <p:slideViewPr>
    <p:cSldViewPr snapToGrid="0" snapToObjects="1">
      <p:cViewPr varScale="1">
        <p:scale>
          <a:sx n="21" d="100"/>
          <a:sy n="21" d="100"/>
        </p:scale>
        <p:origin x="192" y="23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8623D-2600-8B4E-9880-1F8F2866E3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524F-FC6C-9844-8394-D4AA353F6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069-B7F4-F34D-9B36-2A35E465B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199D-25F8-A745-8C7F-F9C786EEBB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32D081-565B-C446-8631-F3EAC4DA2C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ED82-0CB5-7D41-A2C7-2F0BC902BB2A}" type="datetimeFigureOut">
              <a:rPr lang="en-US" smtClean="0"/>
              <a:t>2/17/22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05179CD-C13B-416E-BAEF-CFD64F4AF01A}" type="slidenum">
              <a:rPr lang="en-US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06E3BAF-393F-43ED-B2E5-3B224C58745F}" type="slidenum">
              <a:rPr lang="en-US" sz="1400" b="0" strike="noStrike" spc="-1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025A160-614D-4A93-A25E-860D4B2EAA31}" type="slidenum">
              <a:rPr lang="en-US" sz="1400" b="0" strike="noStrike" spc="-1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F7A0D8F-C80B-4E40-B385-D43FE3E2AB57}" type="slidenum">
              <a:rPr lang="en-US" sz="1400" b="0" strike="noStrike" spc="-1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526C4CE-DC7A-4098-A2F3-AA4370E87711}" type="slidenum">
              <a:rPr lang="en-US" sz="1400" b="0" strike="noStrike" spc="-1">
                <a:latin typeface="Times New Roman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60D0943-1AAE-4207-B2A3-CD87B207525C}" type="slidenum">
              <a:rPr lang="en-US" sz="1400" b="0" strike="noStrike" spc="-1">
                <a:latin typeface="Times New Roman"/>
              </a:rPr>
              <a:t>18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7A1C188-1ABD-4BDD-B6DE-08FE51EBF942}" type="slidenum">
              <a:rPr lang="en-US" sz="1400" b="0" strike="noStrike" spc="-1">
                <a:latin typeface="Times New Roman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BCAF15C-649A-406A-B9C1-B659D400437B}" type="slidenum">
              <a:rPr lang="en-US" sz="1400" b="0" strike="noStrike" spc="-1">
                <a:latin typeface="Times New Roman"/>
              </a:rPr>
              <a:t>20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DFDDFAB-2562-40DF-B41C-D9D9EAC84D62}" type="slidenum">
              <a:rPr lang="en-US" sz="1400" b="0" strike="noStrike" spc="-1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1130582-7D1F-4EAF-9D82-49AE8848EC2F}" type="slidenum">
              <a:rPr lang="en-US" sz="1400" b="0" strike="noStrike" spc="-1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0E8E0D5-E8AC-4F83-AC92-0D23BB82D97E}" type="slidenum">
              <a:rPr lang="en-US" sz="1400" b="0" strike="noStrike" spc="-1">
                <a:latin typeface="Times New Roman"/>
              </a:rPr>
              <a:t>23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779A3BA-EC8A-4B25-9A2F-AD897C68AD9D}" type="slidenum">
              <a:rPr lang="en-US" sz="1400" b="0" strike="noStrike" spc="-1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C716FBA-C826-4CA0-BC64-CC62838FC3C3}" type="slidenum">
              <a:rPr lang="en-US" sz="1400" b="0" strike="noStrike" spc="-1">
                <a:latin typeface="Times New Roman"/>
              </a:rPr>
              <a:t>24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FA5D2BB-0E0B-4068-883C-1C09EC66BE4E}" type="slidenum">
              <a:rPr lang="en-US" sz="1400" b="0" strike="noStrike" spc="-1">
                <a:latin typeface="Times New Roman"/>
              </a:rPr>
              <a:t>25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25B404F-798C-4049-9110-ABBC922F2405}" type="slidenum">
              <a:rPr lang="en-US" sz="1400" b="0" strike="noStrike" spc="-1">
                <a:latin typeface="Times New Roman"/>
              </a:rPr>
              <a:t>26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7343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499D8E3-1CBE-49DA-A08F-02C19B81A85E}" type="slidenum">
              <a:rPr lang="en-US" sz="1400" b="0" strike="noStrike" spc="-1">
                <a:latin typeface="Times New Roman"/>
              </a:rPr>
              <a:t>27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D8C613B-3B8F-4DFD-A60B-1B9BB330F9F1}" type="slidenum">
              <a:rPr lang="en-US" sz="1400" b="0" strike="noStrike" spc="-1">
                <a:latin typeface="Times New Roman"/>
              </a:rPr>
              <a:t>28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81E0C40-EE65-4C16-8747-076F4F62E142}" type="slidenum">
              <a:rPr lang="en-US" sz="1400" b="0" strike="noStrike" spc="-1">
                <a:latin typeface="Times New Roman"/>
              </a:rPr>
              <a:t>29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1EDE7E7-0B87-4A89-83D5-A0CD06E67ABA}" type="slidenum">
              <a:rPr lang="en-US" sz="1400" b="0" strike="noStrike" spc="-1">
                <a:latin typeface="Times New Roman"/>
              </a:rPr>
              <a:t>30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DB72AB5-F19F-4701-BD1F-927FF48EA9BF}" type="slidenum">
              <a:rPr lang="en-US" sz="1400" b="0" strike="noStrike" spc="-1">
                <a:latin typeface="Times New Roman"/>
              </a:rPr>
              <a:t>31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CC543E7-2EA3-4080-9FF3-96B3ABB0612C}" type="slidenum">
              <a:rPr lang="en-US" sz="1400" b="0" strike="noStrike" spc="-1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F1C4820-A54A-48C7-BBFD-EEF5CD06D60D}" type="slidenum">
              <a:rPr lang="en-US" sz="1400" b="0" strike="noStrike" spc="-1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CF53304-6F0E-4AA6-BEB3-3C96E4C455AD}" type="slidenum">
              <a:rPr lang="en-US" sz="1400" b="0" strike="noStrike" spc="-1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F7D4C53-F333-44C5-9EC9-D4040FFCC90B}" type="slidenum">
              <a:rPr lang="en-US" sz="1400" b="0" strike="noStrike" spc="-1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356F7C7-E378-4AD1-AB18-33971CA586D4}" type="slidenum">
              <a:rPr lang="en-US" sz="1400" b="0" strike="noStrike" spc="-1">
                <a:latin typeface="Times New Roman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CD29D17-DECC-41FF-B932-5AB9DA02B427}" type="slidenum">
              <a:rPr lang="en-US" sz="1400" b="0" strike="noStrike" spc="-1">
                <a:latin typeface="Times New Roman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C665392-F91C-4977-B522-AEDD4429E1AD}" type="slidenum">
              <a:rPr lang="en-US" sz="1400" b="0" strike="noStrike" spc="-1">
                <a:latin typeface="Times New Roman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n on 1214">
            <a:extLst>
              <a:ext uri="{FF2B5EF4-FFF2-40B4-BE49-F238E27FC236}">
                <a16:creationId xmlns:a16="http://schemas.microsoft.com/office/drawing/2014/main" id="{43823200-3273-4249-8BE1-23817C6980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81"/>
            <a:ext cx="12192000" cy="524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901315" y="318697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Python a quick Intro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901315" y="1711318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Harmeet Bhatia 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901397" y="2451600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131AD87-B724-594E-98FD-35F8EA8B27D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17D79F98-2828-F343-AAD4-254357817DC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BC942B76-AB4F-F14C-83C8-F25C5E51E2AB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DA0C1A62-0478-454C-A69B-F944B514978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730CDC2-F133-E341-8591-0235C128830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6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9BD1AE46-959B-3A40-A449-10D5E9AFE6CE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1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0B76C33D-7178-A941-B245-FA9A1EA00B5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6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CF2C9496-67E8-814E-8D7E-5030D6468F6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3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chemeClr val="accent6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FD86AB2-76A9-E34E-A446-267C7AE5F892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3459302-CCAA-534E-8783-C6B48FB3FB0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53E4534-075F-B54C-B4B0-142E4653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33F32B6-2540-374D-8DC3-A0D6A489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866676-7CDA-894F-8A98-663F7B075C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22" y="1"/>
            <a:ext cx="5610578" cy="34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864245" y="3136544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864245" y="4529165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864327" y="5269447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9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8CE7CD94-6250-9C42-B0DE-1F79F6C1844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BB88E3B-48C9-934E-B02B-96FEF543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9D53C22C-150A-4046-BA43-28026F39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[blank]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086E-C569-7141-B6A5-7BD1572CB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10F0FEB-CFA5-2C45-B870-C5F1DC7F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1079B6-058B-EB48-BB06-7E68178E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0646E3-1C33-3A43-BA91-6538A2D0B727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A35F66-2486-4442-B2C7-78DB908DA7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57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11" name="Picture 10" descr="Chart, icon, sunburst chart&#10;&#10;Description automatically generated">
            <a:extLst>
              <a:ext uri="{FF2B5EF4-FFF2-40B4-BE49-F238E27FC236}">
                <a16:creationId xmlns:a16="http://schemas.microsoft.com/office/drawing/2014/main" id="{62181A52-1C46-BA40-906F-1F75160A18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643" y="0"/>
            <a:ext cx="4490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0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0F0C83-5F0B-CB4A-B5CE-A4C4B7EADA49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07C6A-2B73-C047-98E7-B51FC37EB8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A2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49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8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80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0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73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7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83477" y="3781825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83395" y="5090884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283477" y="5831166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8D00CF1-9C93-2146-A850-824CD33784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20" y="-25917"/>
            <a:ext cx="7661138" cy="457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6098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3B0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9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1C7E6-10C3-5742-AAEE-8A352823E9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5" y="-33801"/>
            <a:ext cx="12179765" cy="689180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854535" y="2906603"/>
            <a:ext cx="5678518" cy="1051034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Demonstration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854535" y="4122057"/>
            <a:ext cx="5678518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</p:spTree>
    <p:extLst>
      <p:ext uri="{BB962C8B-B14F-4D97-AF65-F5344CB8AC3E}">
        <p14:creationId xmlns:p14="http://schemas.microsoft.com/office/powerpoint/2010/main" val="3558363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DE6-CBB7-404F-9537-50B6812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F5A5A4-DD47-7341-A76A-BD0CAD97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633C245-C634-1445-97C9-13A42089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12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DE5CE-BB6F-164C-9F33-3B9234201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7" y="3027842"/>
            <a:ext cx="4679270" cy="802315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408F81-CA9C-2A43-A827-06D56D67EA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173" y="2665068"/>
            <a:ext cx="5100920" cy="15278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7D95D7-7E6C-AE4E-A909-867F4BE55BD9}"/>
              </a:ext>
            </a:extLst>
          </p:cNvPr>
          <p:cNvSpPr/>
          <p:nvPr userDrawn="1"/>
        </p:nvSpPr>
        <p:spPr>
          <a:xfrm>
            <a:off x="0" y="0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A8BDC-B144-494E-AE51-70F87B8A0606}"/>
              </a:ext>
            </a:extLst>
          </p:cNvPr>
          <p:cNvSpPr/>
          <p:nvPr userDrawn="1"/>
        </p:nvSpPr>
        <p:spPr>
          <a:xfrm>
            <a:off x="0" y="4542312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04997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and 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016A4-6A32-6F4C-BF51-31ACDCE898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8" cy="6898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41F57-F71C-B24A-A0B8-FD20602E952E}"/>
              </a:ext>
            </a:extLst>
          </p:cNvPr>
          <p:cNvSpPr txBox="1"/>
          <p:nvPr userDrawn="1"/>
        </p:nvSpPr>
        <p:spPr>
          <a:xfrm>
            <a:off x="4013200" y="2214880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9C6CD-A919-234E-A8D8-C1F75A8086D8}"/>
              </a:ext>
            </a:extLst>
          </p:cNvPr>
          <p:cNvSpPr txBox="1"/>
          <p:nvPr userDrawn="1"/>
        </p:nvSpPr>
        <p:spPr>
          <a:xfrm>
            <a:off x="5811520" y="146304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75408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739127"/>
            <a:ext cx="2535345" cy="11516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FC5AB6-528D-734A-B2D3-338D328A49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185" y="-127577"/>
            <a:ext cx="3172467" cy="189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Tel: 123-456-7890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rgbClr val="C2560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29A1C7-7998-D741-A9EC-21C894C494CA}"/>
              </a:ext>
            </a:extLst>
          </p:cNvPr>
          <p:cNvSpPr/>
          <p:nvPr userDrawn="1"/>
        </p:nvSpPr>
        <p:spPr>
          <a:xfrm>
            <a:off x="495300" y="1828800"/>
            <a:ext cx="11315700" cy="4075113"/>
          </a:xfrm>
          <a:prstGeom prst="rect">
            <a:avLst/>
          </a:prstGeom>
          <a:ln>
            <a:noFill/>
          </a:ln>
        </p:spPr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2376FA20-CADA-CF41-BA63-D6FB75E8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6793" y="1440273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First Point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CD86A94-0A14-5D44-8FCA-A8F1159841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1800" y="219861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Second Point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C616C851-4960-754F-9C26-36C6737501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72124" y="3050633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Third Point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826CF336-821E-7B49-AA66-EAA131E5FF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72124" y="388459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Fourth Point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6F169A95-174A-124B-9772-9D5F83D6A0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01800" y="4732216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Fifth Point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22463D1E-16E4-8946-9B23-988B79430E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66793" y="5504468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Sixth Point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FCF04B-C6A0-114F-914B-CA0DE5E674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2801" y="1260371"/>
            <a:ext cx="759081" cy="759081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5DE9BCB-C53A-D44B-80EF-8526D4823C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041" y="205836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A3FFA5F2-5D28-3349-AC9F-9FC45F5BED8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0073" y="2856367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BB4E69F-F813-C549-9422-C6EE5E20DA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0073" y="3654365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0B27227E-FB9A-804D-86EE-B413AC12EA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041" y="4452363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49A67E01-93D4-1143-9C58-7C6FADBD8A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2801" y="525035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46ED726-AECC-0542-ADAF-8AA52FF64D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5300" y="636719"/>
            <a:ext cx="8963025" cy="533400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Session Agenda – Insert Own Graphics</a:t>
            </a:r>
          </a:p>
        </p:txBody>
      </p:sp>
    </p:spTree>
    <p:extLst>
      <p:ext uri="{BB962C8B-B14F-4D97-AF65-F5344CB8AC3E}">
        <p14:creationId xmlns:p14="http://schemas.microsoft.com/office/powerpoint/2010/main" val="19456836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0000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 b="1">
                <a:solidFill>
                  <a:srgbClr val="125D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34D71-145B-471B-B963-28EE422486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43B22B7-E70D-5C40-876F-2AAFEE548D55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32885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23DC9-B854-C04B-BD41-38B271D1F2B4}"/>
              </a:ext>
            </a:extLst>
          </p:cNvPr>
          <p:cNvSpPr txBox="1"/>
          <p:nvPr userDrawn="1"/>
        </p:nvSpPr>
        <p:spPr>
          <a:xfrm>
            <a:off x="9613557" y="605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27F0BFFF-AA19-A248-B278-6D3F06A4B752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2467708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66CCC73E-47F9-FC40-A96F-1496DECD9ED4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62DF9DB-8334-D945-AB69-E456494DD0B0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BE6979F-CB61-594E-83EE-7A39EC78DBD5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813288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B957-C9D0-8542-9590-5F01D34A7E9D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99" r:id="rId2"/>
    <p:sldLayoutId id="2147483900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6" r:id="rId22"/>
    <p:sldLayoutId id="2147483895" r:id="rId23"/>
    <p:sldLayoutId id="2147483887" r:id="rId24"/>
    <p:sldLayoutId id="2147483890" r:id="rId25"/>
    <p:sldLayoutId id="2147483884" r:id="rId26"/>
    <p:sldLayoutId id="2147483891" r:id="rId27"/>
    <p:sldLayoutId id="2147483892" r:id="rId28"/>
    <p:sldLayoutId id="2147483893" r:id="rId29"/>
    <p:sldLayoutId id="2147483894" r:id="rId30"/>
    <p:sldLayoutId id="2147483896" r:id="rId31"/>
    <p:sldLayoutId id="2147483883" r:id="rId32"/>
    <p:sldLayoutId id="2147483872" r:id="rId33"/>
    <p:sldLayoutId id="2147483873" r:id="rId34"/>
    <p:sldLayoutId id="2147483874" r:id="rId35"/>
    <p:sldLayoutId id="2147483875" r:id="rId36"/>
    <p:sldLayoutId id="2147483877" r:id="rId37"/>
    <p:sldLayoutId id="2147483898" r:id="rId38"/>
    <p:sldLayoutId id="2147483897" r:id="rId39"/>
    <p:sldLayoutId id="2147483878" r:id="rId40"/>
    <p:sldLayoutId id="2147483886" r:id="rId41"/>
    <p:sldLayoutId id="2147483901" r:id="rId42"/>
    <p:sldLayoutId id="2147483902" r:id="rId4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D1C96B-52B9-0A45-9D88-21CCC6F7C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 to Python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6605D20-B62B-494C-A599-9599ED523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Harmeet Bhatia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9D99EA-E445-2941-AE41-FF4C6119E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105054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Strings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311760" y="2296800"/>
            <a:ext cx="11324880" cy="388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String is a sequence of characters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It is used to represent text instead of numbers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String in python can be easily concatenated, sliced, etc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str = 'Hello World'			# string declaration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print(str) 		 			# outputs Hello World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print(str + '  ' + str)			# outputs Hello World Hello World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print(str[0:5])				# outputs Hello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Lists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311760" y="2296800"/>
            <a:ext cx="11483640" cy="386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Unlike </a:t>
            </a:r>
            <a:r>
              <a:rPr lang="en-US" spc="-1" dirty="0">
                <a:solidFill>
                  <a:srgbClr val="434343"/>
                </a:solidFill>
                <a:latin typeface="Roboto"/>
                <a:ea typeface="Roboto"/>
              </a:rPr>
              <a:t>Strings</a:t>
            </a: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, lists are mutable which means that lists can be changed after creation, otherwise</a:t>
            </a:r>
            <a:endParaRPr lang="en-US" sz="1800" b="0" strike="noStrike" spc="-1" dirty="0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their behavior is same as a tuple </a:t>
            </a:r>
            <a:endParaRPr lang="en-US" sz="1800" b="0" strike="noStrike" spc="-1" dirty="0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14000"/>
              </a:lnSpc>
              <a:spcBef>
                <a:spcPts val="99"/>
              </a:spcBef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Declaration symbol </a:t>
            </a:r>
            <a:r>
              <a:rPr lang="en-US" sz="1800" b="1" strike="noStrike" spc="-1" dirty="0">
                <a:solidFill>
                  <a:srgbClr val="434343"/>
                </a:solidFill>
                <a:latin typeface="Roboto"/>
                <a:ea typeface="Roboto"/>
              </a:rPr>
              <a:t>[ ]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 dirty="0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 dirty="0" err="1">
                <a:solidFill>
                  <a:srgbClr val="434343"/>
                </a:solidFill>
                <a:latin typeface="Roboto"/>
                <a:ea typeface="Roboto"/>
              </a:rPr>
              <a:t>my_list</a:t>
            </a: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 = [30, 45.6 , 'hello']		# This list consists of an integer(30), float(45.6), and string(“hello”)</a:t>
            </a:r>
            <a:endParaRPr lang="en-US" sz="1800" b="0" strike="noStrike" spc="-1" dirty="0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 dirty="0" err="1">
                <a:solidFill>
                  <a:srgbClr val="434343"/>
                </a:solidFill>
                <a:latin typeface="Roboto"/>
                <a:ea typeface="Roboto"/>
              </a:rPr>
              <a:t>My_list</a:t>
            </a: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[0] = ‘hello’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 dirty="0">
                <a:solidFill>
                  <a:srgbClr val="FF0000"/>
                </a:solidFill>
                <a:latin typeface="Roboto"/>
                <a:ea typeface="Roboto"/>
              </a:rPr>
              <a:t>Please notice that I have changed the type and value of an element in a list if we tried to do something like this in </a:t>
            </a:r>
            <a:r>
              <a:rPr lang="en-US" spc="-1" dirty="0">
                <a:solidFill>
                  <a:srgbClr val="FF0000"/>
                </a:solidFill>
                <a:latin typeface="Roboto"/>
                <a:ea typeface="Roboto"/>
              </a:rPr>
              <a:t>string</a:t>
            </a:r>
            <a:r>
              <a:rPr lang="en-US" sz="1800" b="0" strike="noStrike" spc="-1" dirty="0">
                <a:solidFill>
                  <a:srgbClr val="FF0000"/>
                </a:solidFill>
                <a:latin typeface="Roboto"/>
                <a:ea typeface="Roboto"/>
              </a:rPr>
              <a:t>, this will be considered as error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			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Tuples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311760" y="2296800"/>
            <a:ext cx="11368080" cy="37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 tuple is an immutable python object which means it cannot be changed once it's created. 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Tuples are like an array but each element in a tuple can be of different types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Declaration symbol </a:t>
            </a:r>
            <a:r>
              <a:rPr lang="en-US" sz="1800" b="1" strike="noStrike" spc="-1">
                <a:solidFill>
                  <a:srgbClr val="434343"/>
                </a:solidFill>
                <a:latin typeface="Roboto"/>
                <a:ea typeface="Roboto"/>
              </a:rPr>
              <a:t>( 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200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200000"/>
              </a:lnSpc>
              <a:spcBef>
                <a:spcPts val="99"/>
              </a:spcBef>
              <a:spcAft>
                <a:spcPts val="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my_tuple = (30, 45.6 , 'hello')		#This tuple consists of an integer, float, and string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Sets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11760" y="2296800"/>
            <a:ext cx="11469240" cy="394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Set is an unordered collection of data types that is iterable and mutable.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Sets in python are similar to sets in mathematics. 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The value in sets cannot be repeated and a set cannot be indexed. 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 set is normally used to verify if a specific element exists in a set or not.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Declaration symbol </a:t>
            </a:r>
            <a:r>
              <a:rPr lang="en-US" sz="1800" b="1" strike="noStrike" spc="-1">
                <a:solidFill>
                  <a:srgbClr val="434343"/>
                </a:solidFill>
                <a:latin typeface="Roboto"/>
                <a:ea typeface="Roboto"/>
              </a:rPr>
              <a:t>{ }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my_set = {1,2,3,4,5,5,6,6}			# outputs  {1,2,3,4,5,6}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my_set.add(7)						# adds 7 to the set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my_set.remove(2)					# removes 2 from set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my_set.union(other_set)			# takes union with other_set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my_set.intersection(other_set)		# takes intersection with other_set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Dictionaries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311760" y="2296800"/>
            <a:ext cx="11430000" cy="372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 dictionary is a collection which is unordered, changeable and indexed. 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In Python, dictionaries are written with curly brackets, and they have keys and values.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Dictionary holds key:value pair.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Key value is provided in the dictionary to make it more optimized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Declaration symbol </a:t>
            </a:r>
            <a:r>
              <a:rPr lang="en-US" sz="1800" b="1" strike="noStrike" spc="-1">
                <a:solidFill>
                  <a:srgbClr val="434343"/>
                </a:solidFill>
                <a:latin typeface="Roboto"/>
                <a:ea typeface="Roboto"/>
              </a:rPr>
              <a:t>{key:value}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My_dict = { 'id': 1, 'name': 'John', 'age': 32 }	# the id, name and john are keys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											# while 1, john and 32 are values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My_dict['id']									# outputs 1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My_dict['name']									# outputs john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My_dict['age']									# outputs 32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Logical Operators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311760" y="22968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and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or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Not (!)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and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311760" y="22968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(true) and (true) 		returns true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(true) and (false) 		returns false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(false) and (true) 		returns false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(false) and (false) 		returns false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or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311760" y="22968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(true) or (true) 			returns true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(true) or (false) 			returns true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(false) or (true) 			returns true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(false) or (false) 			returns false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Not (!)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11760" y="22968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!(true) 		returns false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!(false) 		returns true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50000"/>
              </a:lnSpc>
              <a:spcBef>
                <a:spcPts val="15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0, empty string or null is considered </a:t>
            </a:r>
            <a:r>
              <a:rPr lang="en-US" sz="1800" b="1" strike="noStrike" spc="-1">
                <a:solidFill>
                  <a:srgbClr val="434343"/>
                </a:solidFill>
                <a:latin typeface="Roboto"/>
                <a:ea typeface="Roboto"/>
              </a:rPr>
              <a:t>false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50000"/>
              </a:lnSpc>
              <a:spcBef>
                <a:spcPts val="99"/>
              </a:spcBef>
              <a:spcAft>
                <a:spcPts val="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Any other number or string is considered </a:t>
            </a:r>
            <a:r>
              <a:rPr lang="en-US" sz="1800" b="1" strike="noStrike" spc="-1">
                <a:solidFill>
                  <a:srgbClr val="434343"/>
                </a:solidFill>
                <a:latin typeface="Roboto"/>
                <a:ea typeface="Roboto"/>
              </a:rPr>
              <a:t>true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Decision Making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11760" y="2302560"/>
            <a:ext cx="11266920" cy="39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If, elif, else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</a:pP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Nested decision making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5" name="Google Shape;202;g75f70e520f_0_79"/>
          <p:cNvPicPr/>
          <p:nvPr/>
        </p:nvPicPr>
        <p:blipFill>
          <a:blip r:embed="rId3"/>
          <a:stretch/>
        </p:blipFill>
        <p:spPr>
          <a:xfrm>
            <a:off x="6387120" y="2265480"/>
            <a:ext cx="4578120" cy="307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3BF84631-D555-4EBD-9D0A-013207ABEEA3}"/>
              </a:ext>
            </a:extLst>
          </p:cNvPr>
          <p:cNvSpPr txBox="1"/>
          <p:nvPr/>
        </p:nvSpPr>
        <p:spPr>
          <a:xfrm>
            <a:off x="-109057" y="203137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  <a:ea typeface="Open Sans"/>
              </a:rPr>
              <a:t>Introduction to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2E6E820A-030E-4ED6-A3C8-3C3347E9B012}"/>
              </a:ext>
            </a:extLst>
          </p:cNvPr>
          <p:cNvSpPr/>
          <p:nvPr/>
        </p:nvSpPr>
        <p:spPr>
          <a:xfrm>
            <a:off x="1835940" y="1233181"/>
            <a:ext cx="8520120" cy="48823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3200" b="0" strike="noStrike" spc="-1" dirty="0">
                <a:solidFill>
                  <a:srgbClr val="434343"/>
                </a:solidFill>
                <a:latin typeface="Roboto"/>
              </a:rPr>
              <a:t> </a:t>
            </a:r>
            <a:r>
              <a:rPr lang="en-US" sz="3200" b="1" spc="-1" dirty="0">
                <a:solidFill>
                  <a:schemeClr val="accent5">
                    <a:lumMod val="50000"/>
                  </a:schemeClr>
                </a:solidFill>
                <a:latin typeface="Roboto"/>
              </a:rPr>
              <a:t>Focus</a:t>
            </a:r>
          </a:p>
          <a:p>
            <a:pPr marL="1028880" lvl="1" indent="-457200">
              <a:lnSpc>
                <a:spcPct val="20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Problem Solving</a:t>
            </a:r>
          </a:p>
          <a:p>
            <a:pPr marL="1028880" lvl="1" indent="-457200">
              <a:lnSpc>
                <a:spcPct val="20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Why Python?</a:t>
            </a:r>
          </a:p>
          <a:p>
            <a:pPr marL="1028880" lvl="1" indent="-457200">
              <a:lnSpc>
                <a:spcPct val="20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Python (</a:t>
            </a:r>
            <a:r>
              <a:rPr lang="en-US" sz="3200" spc="-1" dirty="0">
                <a:solidFill>
                  <a:schemeClr val="accent1"/>
                </a:solidFill>
                <a:latin typeface="Roboto"/>
              </a:rPr>
              <a:t>Zero to Hero</a:t>
            </a: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)</a:t>
            </a:r>
          </a:p>
          <a:p>
            <a:pPr marL="1028880" lvl="1" indent="-457200">
              <a:lnSpc>
                <a:spcPct val="20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Data Science</a:t>
            </a:r>
          </a:p>
          <a:p>
            <a:pPr marL="1028880" lvl="1" indent="-457200">
              <a:lnSpc>
                <a:spcPct val="20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en-US" sz="3200" spc="-1" dirty="0">
              <a:solidFill>
                <a:srgbClr val="434343"/>
              </a:solidFill>
              <a:latin typeface="Roboto"/>
            </a:endParaRPr>
          </a:p>
          <a:p>
            <a:pPr marL="114480">
              <a:lnSpc>
                <a:spcPct val="200000"/>
              </a:lnSpc>
              <a:buClr>
                <a:srgbClr val="434343"/>
              </a:buClr>
            </a:pPr>
            <a:endParaRPr lang="en-US" sz="3200" spc="-1" dirty="0">
              <a:solidFill>
                <a:srgbClr val="434343"/>
              </a:solidFill>
              <a:latin typeface="Roboto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endParaRPr lang="en-US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847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if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388080" y="22968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14000"/>
              </a:lnSpc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If weather = “sunny”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then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“I will play outside”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elif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388080" y="22968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14000"/>
              </a:lnSpc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If weather = “sunny”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then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“I will play outside”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else if weather = “rainy”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then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“I will play video games”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else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388080" y="22968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14000"/>
              </a:lnSpc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If day = “sunday”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then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“I will go to the amusement park”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else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“I will stay at home”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Nested If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388080" y="22968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14000"/>
              </a:lnSpc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if weather = “sunny”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then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“Call friends”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if friends = “available”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then</a:t>
            </a:r>
            <a:endParaRPr lang="en-US" sz="1800" b="0" strike="noStrike" spc="-1">
              <a:latin typeface="Arial"/>
            </a:endParaRPr>
          </a:p>
          <a:p>
            <a:pPr marL="457200" indent="457200"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“I will play soccer”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Loops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11760" y="22968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For loops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While loop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200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61" name="Google Shape;243;g75f70e520f_0_145"/>
          <p:cNvPicPr/>
          <p:nvPr/>
        </p:nvPicPr>
        <p:blipFill>
          <a:blip r:embed="rId3"/>
          <a:stretch/>
        </p:blipFill>
        <p:spPr>
          <a:xfrm>
            <a:off x="4124160" y="2657520"/>
            <a:ext cx="3995280" cy="318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For loops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11760" y="2296800"/>
            <a:ext cx="11339280" cy="398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For loop is used for iterating over a sequence that is either a list, a tuple,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 dictionary, a set, or a string.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spcBef>
                <a:spcPts val="99"/>
              </a:spcBef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Syntax: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</a:t>
            </a:r>
            <a:r>
              <a:rPr lang="en-US" sz="1800" b="1" strike="noStrike" spc="-1">
                <a:solidFill>
                  <a:srgbClr val="434343"/>
                </a:solidFill>
                <a:latin typeface="Roboto"/>
                <a:ea typeface="Roboto"/>
              </a:rPr>
              <a:t>for index in range(len(sequence)):</a:t>
            </a: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	or	for iterator in sequence: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for i in range(len(my_list)):	 #range function return the range of elements in a sequence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print(my_list[i])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for i in my_list:				# i becomes the element of list itself and will iterate through all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print(i)					# elements of sequence(my_list)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While loop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311760" y="2296800"/>
            <a:ext cx="11324880" cy="395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While loop is a conditional loop which means it will run until the given condition is fulfilled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 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spcBef>
                <a:spcPts val="99"/>
              </a:spcBef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 variable is normally used in the condition which is updated in every iteration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value = 0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while(value&lt;5):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print(value)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value+=1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</a:pP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56903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Functions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311760" y="2296800"/>
            <a:ext cx="11266920" cy="392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 function is a block of code which only runs when it is called. You can pass data, known as parameters, into a function.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spcBef>
                <a:spcPts val="99"/>
              </a:spcBef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SRP(Single Responsibility Principle)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r>
              <a:rPr lang="en-US" sz="2400" b="1" strike="noStrike" spc="-1">
                <a:solidFill>
                  <a:srgbClr val="434343"/>
                </a:solidFill>
                <a:latin typeface="Roboto"/>
                <a:ea typeface="Roboto"/>
              </a:rPr>
              <a:t>Type:</a:t>
            </a:r>
            <a:endParaRPr lang="en-US" sz="24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spcBef>
                <a:spcPts val="99"/>
              </a:spcBef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Simple functions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spcBef>
                <a:spcPts val="99"/>
              </a:spcBef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Boolean functions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14000"/>
              </a:lnSpc>
              <a:spcBef>
                <a:spcPts val="99"/>
              </a:spcBef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Value returning functions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68" name="Google Shape;260;g75f70e520f_0_155"/>
          <p:cNvPicPr/>
          <p:nvPr/>
        </p:nvPicPr>
        <p:blipFill>
          <a:blip r:embed="rId3"/>
          <a:stretch/>
        </p:blipFill>
        <p:spPr>
          <a:xfrm>
            <a:off x="9759960" y="3420360"/>
            <a:ext cx="1271160" cy="2300760"/>
          </a:xfrm>
          <a:prstGeom prst="rect">
            <a:avLst/>
          </a:prstGeom>
          <a:ln>
            <a:noFill/>
          </a:ln>
        </p:spPr>
      </p:pic>
      <p:pic>
        <p:nvPicPr>
          <p:cNvPr id="169" name="Google Shape;261;g75f70e520f_0_155"/>
          <p:cNvPicPr/>
          <p:nvPr/>
        </p:nvPicPr>
        <p:blipFill>
          <a:blip r:embed="rId4"/>
          <a:stretch/>
        </p:blipFill>
        <p:spPr>
          <a:xfrm>
            <a:off x="8832240" y="3429000"/>
            <a:ext cx="927360" cy="230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Simple functions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311760" y="2296800"/>
            <a:ext cx="11339280" cy="388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 simple function is a block of code that performs a specific operation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def my_first_function: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print(“This is my first function”)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def my_first_function(data):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print(data)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data = “this is my first parameterized function”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my_first_function(data)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Boolean functions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311760" y="2296800"/>
            <a:ext cx="11353680" cy="38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 function is a block of code which only returns true or false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def my_boolean_function: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return true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def is_less(x,y):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return x &lt; y ? true : false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x = 2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y = 6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if my_boolean_function(x , y):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print(“x is less than y”)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3BF84631-D555-4EBD-9D0A-013207ABEEA3}"/>
              </a:ext>
            </a:extLst>
          </p:cNvPr>
          <p:cNvSpPr txBox="1"/>
          <p:nvPr/>
        </p:nvSpPr>
        <p:spPr>
          <a:xfrm>
            <a:off x="-109057" y="203137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  <a:ea typeface="Open Sans"/>
              </a:rPr>
              <a:t>Introduction to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2E6E820A-030E-4ED6-A3C8-3C3347E9B012}"/>
              </a:ext>
            </a:extLst>
          </p:cNvPr>
          <p:cNvSpPr/>
          <p:nvPr/>
        </p:nvSpPr>
        <p:spPr>
          <a:xfrm>
            <a:off x="1835940" y="1501628"/>
            <a:ext cx="8520120" cy="48823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3200" b="0" strike="noStrike" spc="-1" dirty="0">
                <a:solidFill>
                  <a:srgbClr val="434343"/>
                </a:solidFill>
                <a:latin typeface="Roboto"/>
              </a:rPr>
              <a:t> </a:t>
            </a:r>
            <a:r>
              <a:rPr lang="en-US" sz="3200" b="1" strike="noStrike" spc="-1" dirty="0">
                <a:solidFill>
                  <a:schemeClr val="accent5">
                    <a:lumMod val="50000"/>
                  </a:schemeClr>
                </a:solidFill>
                <a:latin typeface="Roboto"/>
              </a:rPr>
              <a:t>PLUS</a:t>
            </a:r>
            <a:endParaRPr lang="en-US" sz="3200" b="1" spc="-1" dirty="0">
              <a:solidFill>
                <a:schemeClr val="accent5">
                  <a:lumMod val="50000"/>
                </a:schemeClr>
              </a:solidFill>
              <a:latin typeface="Roboto"/>
            </a:endParaRPr>
          </a:p>
          <a:p>
            <a:pPr marL="1028880" lvl="1" indent="-457200">
              <a:lnSpc>
                <a:spcPct val="20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Live Coding of </a:t>
            </a:r>
            <a:r>
              <a:rPr lang="en-US" sz="3200" spc="-1" dirty="0">
                <a:solidFill>
                  <a:schemeClr val="accent1"/>
                </a:solidFill>
                <a:latin typeface="Roboto"/>
              </a:rPr>
              <a:t>each and every </a:t>
            </a: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concept</a:t>
            </a:r>
          </a:p>
          <a:p>
            <a:pPr marL="1028880" lvl="1" indent="-457200">
              <a:lnSpc>
                <a:spcPct val="20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Live Problem Solving Practice</a:t>
            </a:r>
          </a:p>
          <a:p>
            <a:pPr marL="1028880" lvl="1" indent="-457200">
              <a:lnSpc>
                <a:spcPct val="20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Trend Analysis of real Covid-19 data set</a:t>
            </a:r>
          </a:p>
        </p:txBody>
      </p:sp>
    </p:spTree>
    <p:extLst>
      <p:ext uri="{BB962C8B-B14F-4D97-AF65-F5344CB8AC3E}">
        <p14:creationId xmlns:p14="http://schemas.microsoft.com/office/powerpoint/2010/main" val="2669290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Value returning functions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464040" y="2296800"/>
            <a:ext cx="11411640" cy="40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114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 value returning function is a block of code which returns one or more values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def my_function: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return ‘I am a value returning function’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def get_minimum(x,y):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	return x &lt; y ? x : y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x = 2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y = 6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114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answer = get_minimum(x , y)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11760" y="1400760"/>
            <a:ext cx="11223720" cy="71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Functions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11760" y="2295000"/>
            <a:ext cx="11223720" cy="395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Project (Calculator)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85" name="Google Shape;302;g75f70e520f_0_195"/>
          <p:cNvPicPr/>
          <p:nvPr/>
        </p:nvPicPr>
        <p:blipFill>
          <a:blip r:embed="rId3"/>
          <a:stretch/>
        </p:blipFill>
        <p:spPr>
          <a:xfrm>
            <a:off x="4057920" y="2752200"/>
            <a:ext cx="4080960" cy="345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3BF84631-D555-4EBD-9D0A-013207ABEEA3}"/>
              </a:ext>
            </a:extLst>
          </p:cNvPr>
          <p:cNvSpPr txBox="1"/>
          <p:nvPr/>
        </p:nvSpPr>
        <p:spPr>
          <a:xfrm>
            <a:off x="-109057" y="203137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  <a:ea typeface="Open Sans"/>
              </a:rPr>
              <a:t>Introduction to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2E6E820A-030E-4ED6-A3C8-3C3347E9B012}"/>
              </a:ext>
            </a:extLst>
          </p:cNvPr>
          <p:cNvSpPr/>
          <p:nvPr/>
        </p:nvSpPr>
        <p:spPr>
          <a:xfrm>
            <a:off x="1835940" y="1501628"/>
            <a:ext cx="8520120" cy="48823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3200" b="0" strike="noStrike" spc="-1" dirty="0">
                <a:solidFill>
                  <a:srgbClr val="434343"/>
                </a:solidFill>
                <a:latin typeface="Roboto"/>
              </a:rPr>
              <a:t> </a:t>
            </a:r>
            <a:r>
              <a:rPr lang="en-US" sz="3200" b="1" strike="noStrike" spc="-1" dirty="0">
                <a:solidFill>
                  <a:schemeClr val="accent5">
                    <a:lumMod val="50000"/>
                  </a:schemeClr>
                </a:solidFill>
                <a:latin typeface="Roboto"/>
              </a:rPr>
              <a:t>What we are </a:t>
            </a:r>
            <a:r>
              <a:rPr lang="en-US" sz="3200" b="1" strike="noStrike" spc="-1" dirty="0">
                <a:solidFill>
                  <a:srgbClr val="FF0000"/>
                </a:solidFill>
                <a:latin typeface="Roboto"/>
              </a:rPr>
              <a:t>NOT</a:t>
            </a:r>
            <a:r>
              <a:rPr lang="en-US" sz="3200" b="1" strike="noStrike" spc="-1" dirty="0">
                <a:solidFill>
                  <a:schemeClr val="accent5">
                    <a:lumMod val="50000"/>
                  </a:schemeClr>
                </a:solidFill>
                <a:latin typeface="Roboto"/>
              </a:rPr>
              <a:t> focusing at:</a:t>
            </a:r>
            <a:endParaRPr lang="en-US" sz="3200" b="1" spc="-1" dirty="0">
              <a:solidFill>
                <a:schemeClr val="accent5">
                  <a:lumMod val="50000"/>
                </a:schemeClr>
              </a:solidFill>
              <a:latin typeface="Roboto"/>
            </a:endParaRPr>
          </a:p>
          <a:p>
            <a:pPr marL="1028880" lvl="1" indent="-457200">
              <a:lnSpc>
                <a:spcPct val="20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OOP</a:t>
            </a:r>
          </a:p>
          <a:p>
            <a:pPr marL="1028880" lvl="1" indent="-457200">
              <a:lnSpc>
                <a:spcPct val="20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Exception Handling</a:t>
            </a:r>
          </a:p>
          <a:p>
            <a:pPr marL="1028880" lvl="1" indent="-457200">
              <a:lnSpc>
                <a:spcPct val="20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33499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Basics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311760" y="22968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Importance of python for machine learning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IDE (jupyter)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Basic functionality + Hello word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200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Data types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311760" y="22968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Numbers 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Strings 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Lists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Dictionaries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Tuples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Sets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200000"/>
              </a:lnSpc>
              <a:spcBef>
                <a:spcPts val="15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200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Data Types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98" name="Google Shape;85;g75f70e520f_0_9"/>
          <p:cNvPicPr/>
          <p:nvPr/>
        </p:nvPicPr>
        <p:blipFill>
          <a:blip r:embed="rId3"/>
          <a:stretch/>
        </p:blipFill>
        <p:spPr>
          <a:xfrm>
            <a:off x="2552400" y="2268720"/>
            <a:ext cx="7146720" cy="392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88080" y="1324440"/>
            <a:ext cx="39996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Immutable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457200" y="2296800"/>
            <a:ext cx="5638320" cy="11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15000"/>
              </a:lnSpc>
              <a:spcAft>
                <a:spcPts val="15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Immutable cannot be changed after it is created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6553080" y="2296800"/>
            <a:ext cx="5638320" cy="11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15000"/>
              </a:lnSpc>
              <a:spcAft>
                <a:spcPts val="1599"/>
              </a:spcAft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Mutable can be changed after it is created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6432480" y="1324440"/>
            <a:ext cx="39996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Mutable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104" name="Google Shape;96;g75f70e520f_0_14"/>
          <p:cNvPicPr/>
          <p:nvPr/>
        </p:nvPicPr>
        <p:blipFill>
          <a:blip r:embed="rId3"/>
          <a:stretch/>
        </p:blipFill>
        <p:spPr>
          <a:xfrm>
            <a:off x="6841440" y="3114000"/>
            <a:ext cx="3870360" cy="2729520"/>
          </a:xfrm>
          <a:prstGeom prst="rect">
            <a:avLst/>
          </a:prstGeom>
          <a:ln>
            <a:noFill/>
          </a:ln>
        </p:spPr>
      </p:pic>
      <p:pic>
        <p:nvPicPr>
          <p:cNvPr id="105" name="Google Shape;97;g75f70e520f_0_14"/>
          <p:cNvPicPr/>
          <p:nvPr/>
        </p:nvPicPr>
        <p:blipFill>
          <a:blip r:embed="rId4"/>
          <a:stretch/>
        </p:blipFill>
        <p:spPr>
          <a:xfrm>
            <a:off x="997560" y="3114000"/>
            <a:ext cx="3870360" cy="272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>
                <a:solidFill>
                  <a:srgbClr val="125DA2"/>
                </a:solidFill>
                <a:latin typeface="Open Sans"/>
                <a:ea typeface="Open Sans"/>
              </a:rPr>
              <a:t>Introduction to Python</a:t>
            </a:r>
            <a:endParaRPr lang="en-US" sz="4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311760" y="14007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Numbers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311760" y="2296800"/>
            <a:ext cx="11041920" cy="368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Python supports integers, floating point numbers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Numbers are used for arithmetic operations, storing information etc 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200000"/>
              </a:lnSpc>
              <a:spcBef>
                <a:spcPts val="99"/>
              </a:spcBef>
            </a:pPr>
            <a:endParaRPr lang="en-US" sz="1800" b="0" strike="noStrike" spc="-1">
              <a:latin typeface="Arial"/>
            </a:endParaRPr>
          </a:p>
          <a:p>
            <a:pPr marL="457200">
              <a:lnSpc>
                <a:spcPct val="2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  x = 5  		# int</a:t>
            </a:r>
            <a:endParaRPr lang="en-US" sz="1800" b="0" strike="noStrike" spc="-1">
              <a:latin typeface="Arial"/>
            </a:endParaRPr>
          </a:p>
          <a:p>
            <a:pPr marL="457200">
              <a:lnSpc>
                <a:spcPct val="2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  x = 5.0		# float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200000"/>
              </a:lnSpc>
              <a:spcBef>
                <a:spcPts val="99"/>
              </a:spcBef>
            </a:pPr>
            <a:r>
              <a:rPr lang="en-US" sz="1800" b="0" strike="noStrike" spc="-1">
                <a:solidFill>
                  <a:srgbClr val="FF0000"/>
                </a:solidFill>
                <a:latin typeface="Roboto"/>
                <a:ea typeface="Roboto"/>
              </a:rPr>
              <a:t>	The best thing about python is that you don't have to define the datatype of a variable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200000"/>
              </a:lnSpc>
              <a:spcBef>
                <a:spcPts val="99"/>
              </a:spcBef>
              <a:spcAft>
                <a:spcPts val="99"/>
              </a:spcAft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ptum WIdescreen 2017">
  <a:themeElements>
    <a:clrScheme name="Optu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C25608"/>
      </a:accent1>
      <a:accent2>
        <a:srgbClr val="EAAA00"/>
      </a:accent2>
      <a:accent3>
        <a:srgbClr val="A22B38"/>
      </a:accent3>
      <a:accent4>
        <a:srgbClr val="008770"/>
      </a:accent4>
      <a:accent5>
        <a:srgbClr val="3B0083"/>
      </a:accent5>
      <a:accent6>
        <a:srgbClr val="00549F"/>
      </a:accent6>
      <a:hlink>
        <a:srgbClr val="00549F"/>
      </a:hlink>
      <a:folHlink>
        <a:srgbClr val="C256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CB17838BE6154B8FE337A9A7621824" ma:contentTypeVersion="13" ma:contentTypeDescription="Create a new document." ma:contentTypeScope="" ma:versionID="d6f03b25bd7dfe7f5c317e1aea06bd5b">
  <xsd:schema xmlns:xsd="http://www.w3.org/2001/XMLSchema" xmlns:xs="http://www.w3.org/2001/XMLSchema" xmlns:p="http://schemas.microsoft.com/office/2006/metadata/properties" xmlns:ns2="3cc7cc9a-fe0f-41c4-a19c-289700e076d8" xmlns:ns3="78110898-dcc3-4fc8-805e-3f482d1e6958" targetNamespace="http://schemas.microsoft.com/office/2006/metadata/properties" ma:root="true" ma:fieldsID="85476f4b1a1308dbd221fcfc1286f70d" ns2:_="" ns3:_="">
    <xsd:import namespace="3cc7cc9a-fe0f-41c4-a19c-289700e076d8"/>
    <xsd:import namespace="78110898-dcc3-4fc8-805e-3f482d1e69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c7cc9a-fe0f-41c4-a19c-289700e076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10898-dcc3-4fc8-805e-3f482d1e69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661530-98E5-4D69-B29A-3C0E33CDEE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c7cc9a-fe0f-41c4-a19c-289700e076d8"/>
    <ds:schemaRef ds:uri="78110898-dcc3-4fc8-805e-3f482d1e69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72DBA8-2504-4AD1-BD72-3562DB5094EB}">
  <ds:schemaRefs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78110898-dcc3-4fc8-805e-3f482d1e6958"/>
    <ds:schemaRef ds:uri="3cc7cc9a-fe0f-41c4-a19c-289700e076d8"/>
  </ds:schemaRefs>
</ds:datastoreItem>
</file>

<file path=customXml/itemProps3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10284</TotalTime>
  <Words>1507</Words>
  <Application>Microsoft Macintosh PowerPoint</Application>
  <PresentationFormat>Widescreen</PresentationFormat>
  <Paragraphs>271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Open Sans</vt:lpstr>
      <vt:lpstr>Roboto</vt:lpstr>
      <vt:lpstr>Times New Roman</vt:lpstr>
      <vt:lpstr>Optum WIdescreen 2017</vt:lpstr>
      <vt:lpstr>Intro to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Harmeet Bhatia</cp:lastModifiedBy>
  <cp:revision>50</cp:revision>
  <dcterms:created xsi:type="dcterms:W3CDTF">2017-07-17T15:17:37Z</dcterms:created>
  <dcterms:modified xsi:type="dcterms:W3CDTF">2022-02-17T00:55:16Z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0x0101002BCB17838BE6154B8FE337A9A7621824</vt:lpwstr>
  </property>
</Properties>
</file>